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24D97-B3B4-42CC-B196-4D41723290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C29837-EBE7-4F47-8E03-A494DA22FB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5665CD-BE9A-41BA-94F4-21802E7AA32B}"/>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5" name="Footer Placeholder 4">
            <a:extLst>
              <a:ext uri="{FF2B5EF4-FFF2-40B4-BE49-F238E27FC236}">
                <a16:creationId xmlns:a16="http://schemas.microsoft.com/office/drawing/2014/main" id="{E4BA382B-7A8A-4518-9E60-EF3F1AC2FD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19202-B5B9-4D71-A08B-9E94431E074A}"/>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1679378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ED78-5937-42EA-8A59-FC935257C6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84E8B6-1B88-423C-98AB-CC387D9190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2EF723-400D-4FFF-8461-79896AC9A6C8}"/>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5" name="Footer Placeholder 4">
            <a:extLst>
              <a:ext uri="{FF2B5EF4-FFF2-40B4-BE49-F238E27FC236}">
                <a16:creationId xmlns:a16="http://schemas.microsoft.com/office/drawing/2014/main" id="{64D07841-B434-47E5-9FBE-7D3C3E191E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52D8D-0645-4EE1-9231-AF357A7BF891}"/>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1466600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53C411-283A-4B56-888E-F2DD81AF61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65A4EB-63C2-4147-9068-9CB35B81C9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488C1F-5E4A-4C97-9649-B4B170BCC85B}"/>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5" name="Footer Placeholder 4">
            <a:extLst>
              <a:ext uri="{FF2B5EF4-FFF2-40B4-BE49-F238E27FC236}">
                <a16:creationId xmlns:a16="http://schemas.microsoft.com/office/drawing/2014/main" id="{0C419F09-6602-46D1-B57F-CD5451FF4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EB7357-A35A-4263-A341-98AEB0514901}"/>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52059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2AD8-C673-45E0-9341-F15F1934D7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6DC1D1-B52D-40D0-94E3-C78CD92E60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62A95B-2D1B-42CD-A1D9-117B76064C00}"/>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5" name="Footer Placeholder 4">
            <a:extLst>
              <a:ext uri="{FF2B5EF4-FFF2-40B4-BE49-F238E27FC236}">
                <a16:creationId xmlns:a16="http://schemas.microsoft.com/office/drawing/2014/main" id="{C0CAE3DA-F2C0-4449-8CBB-06EF2EAC57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26912C-3348-4A0A-BC92-E8625645CDAD}"/>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241374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649B3-6368-452A-B889-7C97AA7478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FE8F6C-E9BA-4C08-BD7B-23987E230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D6AB04-FD20-46D5-A387-04DF6AB9F91C}"/>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5" name="Footer Placeholder 4">
            <a:extLst>
              <a:ext uri="{FF2B5EF4-FFF2-40B4-BE49-F238E27FC236}">
                <a16:creationId xmlns:a16="http://schemas.microsoft.com/office/drawing/2014/main" id="{5AD1FB59-D1B9-4237-BBDB-90292E6D3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6023B9-66EB-445F-BE63-F9A6ACF025F3}"/>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4094643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A079-0B12-4EAA-A039-B171A9911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9438-7536-44DF-896C-1719587CD2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DD800A-1D72-4C3E-AC90-0E004E0BB6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0F71D5-1A25-4396-B3B6-FD64FECF68B3}"/>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6" name="Footer Placeholder 5">
            <a:extLst>
              <a:ext uri="{FF2B5EF4-FFF2-40B4-BE49-F238E27FC236}">
                <a16:creationId xmlns:a16="http://schemas.microsoft.com/office/drawing/2014/main" id="{0B0AA9A4-24B1-44E3-9145-8F112644E2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86F49B-A1DB-46D1-9C85-76495010B816}"/>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347909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01F5A-AFDC-47E6-9E75-F0330519B4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C002D8-E5AD-4384-8489-CC15CD5DB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AB5876-E6FA-4130-B353-8F3B14E8D1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87655B-9136-4B20-9215-6191BF679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7A8C87-DA9D-4449-B2DA-951E0A123C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E632FD-8779-4C67-AFB9-1017D9EB2DFC}"/>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8" name="Footer Placeholder 7">
            <a:extLst>
              <a:ext uri="{FF2B5EF4-FFF2-40B4-BE49-F238E27FC236}">
                <a16:creationId xmlns:a16="http://schemas.microsoft.com/office/drawing/2014/main" id="{98925F00-06D4-4CAA-999B-9CD0BB349F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0DF5A9-CA31-41D1-BE08-A1876E75506B}"/>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708653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6745D-28A6-4C34-8CA5-F5CF585528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C913BA-C7ED-4A36-A119-F726DD93AE9F}"/>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4" name="Footer Placeholder 3">
            <a:extLst>
              <a:ext uri="{FF2B5EF4-FFF2-40B4-BE49-F238E27FC236}">
                <a16:creationId xmlns:a16="http://schemas.microsoft.com/office/drawing/2014/main" id="{3AF1A8FB-60D9-40D7-B9BE-D47A50AF60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670B93-6AA6-48AB-ACD2-A246CAB18AEB}"/>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3797876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A90C35-8B62-45B8-B508-16043EBE1605}"/>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3" name="Footer Placeholder 2">
            <a:extLst>
              <a:ext uri="{FF2B5EF4-FFF2-40B4-BE49-F238E27FC236}">
                <a16:creationId xmlns:a16="http://schemas.microsoft.com/office/drawing/2014/main" id="{7319BCC8-2214-4C98-8512-A61F872100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B38BDE-6C27-476A-8A7A-DADF545BCB52}"/>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264399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F32D9-5B24-4A09-98C3-A1E0832EE7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5D90F5-7D2F-4065-996F-616660CF8F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DF81D1-686C-4192-9893-690B65CD29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9CE090-5342-45ED-90F8-964DE7E48E4E}"/>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6" name="Footer Placeholder 5">
            <a:extLst>
              <a:ext uri="{FF2B5EF4-FFF2-40B4-BE49-F238E27FC236}">
                <a16:creationId xmlns:a16="http://schemas.microsoft.com/office/drawing/2014/main" id="{26753182-EF88-47C1-BA7F-88D8A67D2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663CB1-3DD8-4FA1-8BDC-A52DE3AD48F4}"/>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409387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30953-E7BC-4C96-BCA7-5B8C6648FF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326F3B-4CB3-46BA-B5D7-91AC025413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57BDC4-95B7-4B96-82DA-FC2A9E8AC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4B0F32-FEAB-4CFB-B4B6-F03B8DF6F41E}"/>
              </a:ext>
            </a:extLst>
          </p:cNvPr>
          <p:cNvSpPr>
            <a:spLocks noGrp="1"/>
          </p:cNvSpPr>
          <p:nvPr>
            <p:ph type="dt" sz="half" idx="10"/>
          </p:nvPr>
        </p:nvSpPr>
        <p:spPr/>
        <p:txBody>
          <a:bodyPr/>
          <a:lstStyle/>
          <a:p>
            <a:fld id="{9528F758-7E7E-483E-B8C4-D0E852CFE2EF}" type="datetimeFigureOut">
              <a:rPr lang="en-US" smtClean="0"/>
              <a:t>4/24/2019</a:t>
            </a:fld>
            <a:endParaRPr lang="en-US"/>
          </a:p>
        </p:txBody>
      </p:sp>
      <p:sp>
        <p:nvSpPr>
          <p:cNvPr id="6" name="Footer Placeholder 5">
            <a:extLst>
              <a:ext uri="{FF2B5EF4-FFF2-40B4-BE49-F238E27FC236}">
                <a16:creationId xmlns:a16="http://schemas.microsoft.com/office/drawing/2014/main" id="{EB3AC129-DFD1-4610-8C21-CBAC8588D3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D5B38C-4C2F-4E80-B492-AF2892EAE446}"/>
              </a:ext>
            </a:extLst>
          </p:cNvPr>
          <p:cNvSpPr>
            <a:spLocks noGrp="1"/>
          </p:cNvSpPr>
          <p:nvPr>
            <p:ph type="sldNum" sz="quarter" idx="12"/>
          </p:nvPr>
        </p:nvSpPr>
        <p:spPr/>
        <p:txBody>
          <a:bodyPr/>
          <a:lstStyle/>
          <a:p>
            <a:fld id="{C06673CA-49F3-44A0-8425-0898BDAFF8A7}" type="slidenum">
              <a:rPr lang="en-US" smtClean="0"/>
              <a:t>‹#›</a:t>
            </a:fld>
            <a:endParaRPr lang="en-US"/>
          </a:p>
        </p:txBody>
      </p:sp>
    </p:spTree>
    <p:extLst>
      <p:ext uri="{BB962C8B-B14F-4D97-AF65-F5344CB8AC3E}">
        <p14:creationId xmlns:p14="http://schemas.microsoft.com/office/powerpoint/2010/main" val="347749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E70272-A79D-4D0B-AE5E-347530A396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FDFEAF-263E-425F-8D76-2795DCD8D4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01B1D2-550B-4265-8C36-E6992C7D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28F758-7E7E-483E-B8C4-D0E852CFE2EF}" type="datetimeFigureOut">
              <a:rPr lang="en-US" smtClean="0"/>
              <a:t>4/24/2019</a:t>
            </a:fld>
            <a:endParaRPr lang="en-US"/>
          </a:p>
        </p:txBody>
      </p:sp>
      <p:sp>
        <p:nvSpPr>
          <p:cNvPr id="5" name="Footer Placeholder 4">
            <a:extLst>
              <a:ext uri="{FF2B5EF4-FFF2-40B4-BE49-F238E27FC236}">
                <a16:creationId xmlns:a16="http://schemas.microsoft.com/office/drawing/2014/main" id="{9BAFCA8E-2B3A-46E4-9E0E-5DE9696C20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2B68ADD-6DDB-4BEB-9427-6E33FA0500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673CA-49F3-44A0-8425-0898BDAFF8A7}" type="slidenum">
              <a:rPr lang="en-US" smtClean="0"/>
              <a:t>‹#›</a:t>
            </a:fld>
            <a:endParaRPr lang="en-US"/>
          </a:p>
        </p:txBody>
      </p:sp>
    </p:spTree>
    <p:extLst>
      <p:ext uri="{BB962C8B-B14F-4D97-AF65-F5344CB8AC3E}">
        <p14:creationId xmlns:p14="http://schemas.microsoft.com/office/powerpoint/2010/main" val="173100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6741EA-187D-4287-BD63-C83FB399F6DE}"/>
              </a:ext>
            </a:extLst>
          </p:cNvPr>
          <p:cNvSpPr>
            <a:spLocks noGrp="1"/>
          </p:cNvSpPr>
          <p:nvPr>
            <p:ph type="ctrTitle"/>
          </p:nvPr>
        </p:nvSpPr>
        <p:spPr>
          <a:xfrm>
            <a:off x="674237" y="914400"/>
            <a:ext cx="3657600" cy="2887579"/>
          </a:xfrm>
        </p:spPr>
        <p:txBody>
          <a:bodyPr>
            <a:normAutofit/>
          </a:bodyPr>
          <a:lstStyle/>
          <a:p>
            <a:r>
              <a:rPr lang="en-US" sz="4800">
                <a:solidFill>
                  <a:srgbClr val="FFFFFF"/>
                </a:solidFill>
              </a:rPr>
              <a:t>Annotation Reminders and</a:t>
            </a:r>
            <a:br>
              <a:rPr lang="en-US" sz="4800">
                <a:solidFill>
                  <a:srgbClr val="FFFFFF"/>
                </a:solidFill>
              </a:rPr>
            </a:br>
            <a:r>
              <a:rPr lang="en-US" sz="4800">
                <a:solidFill>
                  <a:srgbClr val="FFFFFF"/>
                </a:solidFill>
              </a:rPr>
              <a:t>Models</a:t>
            </a:r>
          </a:p>
        </p:txBody>
      </p:sp>
      <p:cxnSp>
        <p:nvCxnSpPr>
          <p:cNvPr id="14" name="Straight Connector 13">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envelope, stationary&#10;&#10;Description automatically generated">
            <a:extLst>
              <a:ext uri="{FF2B5EF4-FFF2-40B4-BE49-F238E27FC236}">
                <a16:creationId xmlns:a16="http://schemas.microsoft.com/office/drawing/2014/main" id="{73AD018B-A40D-47C1-A7DA-6C8A9FF741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3822" y="538489"/>
            <a:ext cx="6553545" cy="5788964"/>
          </a:xfrm>
          <a:prstGeom prst="rect">
            <a:avLst/>
          </a:prstGeom>
        </p:spPr>
      </p:pic>
      <p:sp>
        <p:nvSpPr>
          <p:cNvPr id="8" name="TextBox 7">
            <a:extLst>
              <a:ext uri="{FF2B5EF4-FFF2-40B4-BE49-F238E27FC236}">
                <a16:creationId xmlns:a16="http://schemas.microsoft.com/office/drawing/2014/main" id="{74321F55-245F-424C-BEBD-A8F2B796B4BF}"/>
              </a:ext>
            </a:extLst>
          </p:cNvPr>
          <p:cNvSpPr txBox="1"/>
          <p:nvPr/>
        </p:nvSpPr>
        <p:spPr>
          <a:xfrm>
            <a:off x="964096" y="4164496"/>
            <a:ext cx="3220278" cy="400110"/>
          </a:xfrm>
          <a:prstGeom prst="rect">
            <a:avLst/>
          </a:prstGeom>
          <a:noFill/>
        </p:spPr>
        <p:txBody>
          <a:bodyPr wrap="square" rtlCol="0">
            <a:spAutoFit/>
          </a:bodyPr>
          <a:lstStyle/>
          <a:p>
            <a:pPr algn="ctr"/>
            <a:r>
              <a:rPr lang="en-US" sz="2000" dirty="0">
                <a:solidFill>
                  <a:schemeClr val="bg1"/>
                </a:solidFill>
              </a:rPr>
              <a:t>GENRE APPRENTICE</a:t>
            </a:r>
          </a:p>
        </p:txBody>
      </p:sp>
    </p:spTree>
    <p:extLst>
      <p:ext uri="{BB962C8B-B14F-4D97-AF65-F5344CB8AC3E}">
        <p14:creationId xmlns:p14="http://schemas.microsoft.com/office/powerpoint/2010/main" val="425036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17DE6A-36B8-4493-BC81-17031ABE7A2B}"/>
              </a:ext>
            </a:extLst>
          </p:cNvPr>
          <p:cNvSpPr txBox="1"/>
          <p:nvPr/>
        </p:nvSpPr>
        <p:spPr>
          <a:xfrm>
            <a:off x="387626" y="179809"/>
            <a:ext cx="11589026" cy="6498382"/>
          </a:xfrm>
          <a:prstGeom prst="rect">
            <a:avLst/>
          </a:prstGeom>
          <a:noFill/>
        </p:spPr>
        <p:txBody>
          <a:bodyPr wrap="square" rtlCol="0">
            <a:spAutoFit/>
          </a:bodyPr>
          <a:lstStyle/>
          <a:p>
            <a:r>
              <a:rPr lang="en-US" sz="2400" dirty="0">
                <a:highlight>
                  <a:srgbClr val="00FF00"/>
                </a:highlight>
              </a:rPr>
              <a:t>REMINDERS</a:t>
            </a:r>
          </a:p>
          <a:p>
            <a:pPr marL="342900" indent="-342900">
              <a:buFont typeface="Wingdings" panose="05000000000000000000" pitchFamily="2" charset="2"/>
              <a:buChar char="ü"/>
            </a:pPr>
            <a:r>
              <a:rPr lang="en-US" sz="2400" dirty="0"/>
              <a:t>You will need at least 5 annotations to land yourself in the B range.</a:t>
            </a:r>
          </a:p>
          <a:p>
            <a:pPr marL="342900" indent="-342900">
              <a:buFont typeface="Wingdings" panose="05000000000000000000" pitchFamily="2" charset="2"/>
              <a:buChar char="ü"/>
            </a:pPr>
            <a:r>
              <a:rPr lang="en-US" sz="2400" dirty="0"/>
              <a:t>If you want to aim for the A, you should have 8-10.</a:t>
            </a:r>
          </a:p>
          <a:p>
            <a:endParaRPr lang="en-US" sz="2400" dirty="0"/>
          </a:p>
          <a:p>
            <a:pPr marL="342900" indent="-342900">
              <a:lnSpc>
                <a:spcPct val="150000"/>
              </a:lnSpc>
              <a:buFont typeface="Wingdings" panose="05000000000000000000" pitchFamily="2" charset="2"/>
              <a:buChar char="ü"/>
            </a:pPr>
            <a:r>
              <a:rPr lang="en-US" sz="2400" dirty="0"/>
              <a:t>Remember to label your annotations </a:t>
            </a:r>
          </a:p>
          <a:p>
            <a:pPr marL="804863" indent="-407988">
              <a:lnSpc>
                <a:spcPct val="150000"/>
              </a:lnSpc>
              <a:buFont typeface="Arial" panose="020B0604020202020204" pitchFamily="34" charset="0"/>
              <a:buChar char="•"/>
            </a:pPr>
            <a:r>
              <a:rPr lang="en-US" sz="2400" dirty="0"/>
              <a:t>Figurative: for figurative language/lit elements</a:t>
            </a:r>
          </a:p>
          <a:p>
            <a:pPr marL="804863" indent="-407988">
              <a:lnSpc>
                <a:spcPct val="150000"/>
              </a:lnSpc>
              <a:buFont typeface="Arial" panose="020B0604020202020204" pitchFamily="34" charset="0"/>
              <a:buChar char="•"/>
            </a:pPr>
            <a:r>
              <a:rPr lang="en-US" sz="2400" dirty="0"/>
              <a:t>Historical: where is true info incorporated into your piece?</a:t>
            </a:r>
          </a:p>
          <a:p>
            <a:pPr marL="804863" indent="-407988">
              <a:lnSpc>
                <a:spcPct val="150000"/>
              </a:lnSpc>
              <a:buFont typeface="Arial" panose="020B0604020202020204" pitchFamily="34" charset="0"/>
              <a:buChar char="•"/>
            </a:pPr>
            <a:r>
              <a:rPr lang="en-US" sz="2400" dirty="0"/>
              <a:t>Genre:  if you are writing a play excerpt, you’ll want to think about drama conventions like scenery, stage directions, lighting, etc. </a:t>
            </a:r>
          </a:p>
          <a:p>
            <a:pPr marL="342900" indent="-342900">
              <a:lnSpc>
                <a:spcPct val="150000"/>
              </a:lnSpc>
              <a:buFont typeface="Wingdings" panose="05000000000000000000" pitchFamily="2" charset="2"/>
              <a:buChar char="ü"/>
            </a:pPr>
            <a:r>
              <a:rPr lang="en-US" sz="2400" dirty="0"/>
              <a:t>Remember to discuss significance; what does your figurative language/historical element/genre convention add to the story in terms of meaning or purpose?</a:t>
            </a:r>
          </a:p>
          <a:p>
            <a:pPr marL="342900" indent="-342900">
              <a:lnSpc>
                <a:spcPct val="150000"/>
              </a:lnSpc>
              <a:buFont typeface="Wingdings" panose="05000000000000000000" pitchFamily="2" charset="2"/>
              <a:buChar char="ü"/>
            </a:pPr>
            <a:r>
              <a:rPr lang="en-US" sz="2400" dirty="0"/>
              <a:t>Write in full sentences</a:t>
            </a:r>
          </a:p>
          <a:p>
            <a:pPr marL="342900" indent="-342900">
              <a:lnSpc>
                <a:spcPct val="150000"/>
              </a:lnSpc>
              <a:buFont typeface="Wingdings" panose="05000000000000000000" pitchFamily="2" charset="2"/>
              <a:buChar char="ü"/>
            </a:pPr>
            <a:r>
              <a:rPr lang="en-US" sz="2400" dirty="0"/>
              <a:t>Avoid language like, “This device shows that…” or “The imagery reveals that…”</a:t>
            </a:r>
          </a:p>
        </p:txBody>
      </p:sp>
    </p:spTree>
    <p:extLst>
      <p:ext uri="{BB962C8B-B14F-4D97-AF65-F5344CB8AC3E}">
        <p14:creationId xmlns:p14="http://schemas.microsoft.com/office/powerpoint/2010/main" val="2275621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C26F-DD02-4DB7-98F5-CA4362377EB7}"/>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5F1548CB-2D7E-4793-BE87-851309A1F6F8}"/>
              </a:ext>
            </a:extLst>
          </p:cNvPr>
          <p:cNvSpPr>
            <a:spLocks noGrp="1"/>
          </p:cNvSpPr>
          <p:nvPr>
            <p:ph idx="1"/>
          </p:nvPr>
        </p:nvSpPr>
        <p:spPr/>
        <p:txBody>
          <a:bodyPr>
            <a:normAutofit/>
          </a:bodyPr>
          <a:lstStyle/>
          <a:p>
            <a:r>
              <a:rPr lang="en-US" dirty="0"/>
              <a:t>The Johnstown Flood occurred in May of 1889 when a local lake breached the walls of a dam following a storm.  The flood left 2200 people dead as waters tore through the town.  In this story, families are in court to try to hold responsible the company that operated the dam.   </a:t>
            </a:r>
          </a:p>
          <a:p>
            <a:endParaRPr lang="en-US" dirty="0"/>
          </a:p>
        </p:txBody>
      </p:sp>
    </p:spTree>
    <p:extLst>
      <p:ext uri="{BB962C8B-B14F-4D97-AF65-F5344CB8AC3E}">
        <p14:creationId xmlns:p14="http://schemas.microsoft.com/office/powerpoint/2010/main" val="2320719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3A41C-9B50-4855-BEFD-A3B21955ECE3}"/>
              </a:ext>
            </a:extLst>
          </p:cNvPr>
          <p:cNvSpPr/>
          <p:nvPr/>
        </p:nvSpPr>
        <p:spPr>
          <a:xfrm>
            <a:off x="0" y="0"/>
            <a:ext cx="7036904" cy="6740307"/>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cs typeface="Times New Roman" panose="02020603050405020304" pitchFamily="18" charset="0"/>
              </a:rPr>
              <a:t>     As I glanced around the courtroom, I couldn’t help but be reminded of the events that happened days prior.  </a:t>
            </a:r>
            <a:r>
              <a:rPr lang="en-US" sz="2400" dirty="0">
                <a:highlight>
                  <a:srgbClr val="00FFFF"/>
                </a:highlight>
                <a:latin typeface="Arial" panose="020B0604020202020204" pitchFamily="34" charset="0"/>
                <a:ea typeface="Calibri" panose="020F0502020204030204" pitchFamily="34" charset="0"/>
                <a:cs typeface="Times New Roman" panose="02020603050405020304" pitchFamily="18" charset="0"/>
              </a:rPr>
              <a:t>The bare white walls, dark wooden frames, and piercing cries from sobbing families </a:t>
            </a:r>
            <a:r>
              <a:rPr lang="en-US" sz="2400" dirty="0">
                <a:latin typeface="Arial" panose="020B0604020202020204" pitchFamily="34" charset="0"/>
                <a:ea typeface="Calibri" panose="020F0502020204030204" pitchFamily="34" charset="0"/>
                <a:cs typeface="Times New Roman" panose="02020603050405020304" pitchFamily="18" charset="0"/>
              </a:rPr>
              <a:t> helped to replay the horrific images, images I’ve been trying so hard to escape from, that were burned inside my head,.  Dreams of an empty town, a husk of its former self, littered with the debris of what used to stand there only moments before.  But, it wasn’t a dream.  I was there; I watched my home, my family, washed away by the raging waters as I stood on the hillside of the valley, helpless.  Soon enough, fantasies of my mother and my sisters were flooding my vision.  I tried to repress the tears that were slowly rolling down my face.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indent="457200"/>
            <a:r>
              <a:rPr lang="en-US" sz="2400" dirty="0">
                <a:highlight>
                  <a:srgbClr val="FFFF00"/>
                </a:highlight>
                <a:latin typeface="Arial" panose="020B0604020202020204" pitchFamily="34" charset="0"/>
                <a:ea typeface="Calibri" panose="020F0502020204030204" pitchFamily="34" charset="0"/>
                <a:cs typeface="Times New Roman" panose="02020603050405020304" pitchFamily="18" charset="0"/>
              </a:rPr>
              <a:t>My Aunt Frieda dabbed at my eyes with the sleeve of her frayed shirt </a:t>
            </a:r>
            <a:r>
              <a:rPr lang="en-US" sz="2400" dirty="0">
                <a:latin typeface="Arial" panose="020B0604020202020204" pitchFamily="34" charset="0"/>
                <a:ea typeface="Calibri" panose="020F0502020204030204" pitchFamily="34" charset="0"/>
                <a:cs typeface="Times New Roman" panose="02020603050405020304" pitchFamily="18" charset="0"/>
              </a:rPr>
              <a:t> and squeezed my hand.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51A1A815-EC25-403B-B9BC-28DFC2ABB40F}"/>
              </a:ext>
            </a:extLst>
          </p:cNvPr>
          <p:cNvSpPr txBox="1"/>
          <p:nvPr/>
        </p:nvSpPr>
        <p:spPr>
          <a:xfrm>
            <a:off x="6947452" y="253451"/>
            <a:ext cx="5118652" cy="2954655"/>
          </a:xfrm>
          <a:prstGeom prst="rect">
            <a:avLst/>
          </a:prstGeom>
          <a:noFill/>
        </p:spPr>
        <p:txBody>
          <a:bodyPr wrap="square" rtlCol="0">
            <a:spAutoFit/>
          </a:bodyPr>
          <a:lstStyle/>
          <a:p>
            <a:r>
              <a:rPr lang="en-US" dirty="0">
                <a:highlight>
                  <a:srgbClr val="00FFFF"/>
                </a:highlight>
              </a:rPr>
              <a:t> </a:t>
            </a:r>
            <a:r>
              <a:rPr lang="en-US" b="1" dirty="0">
                <a:highlight>
                  <a:srgbClr val="00FFFF"/>
                </a:highlight>
              </a:rPr>
              <a:t>GENRE/FIGURATIVE:</a:t>
            </a:r>
            <a:endParaRPr lang="en-US" dirty="0">
              <a:highlight>
                <a:srgbClr val="00FFFF"/>
              </a:highlight>
            </a:endParaRPr>
          </a:p>
          <a:p>
            <a:r>
              <a:rPr lang="en-US" sz="2100" dirty="0"/>
              <a:t>A description of the courtroom provides sight and sound imagery that helps to describe the setting of the story.  In the description, words such as “bare” and “dark” help to portray the courtroom as uninviting.  The imagery also reveals the mood of the story as gloomy, which suggests to the readers that the families are there for a solemn occasion. </a:t>
            </a:r>
          </a:p>
        </p:txBody>
      </p:sp>
      <p:sp>
        <p:nvSpPr>
          <p:cNvPr id="10" name="Rectangle 9">
            <a:extLst>
              <a:ext uri="{FF2B5EF4-FFF2-40B4-BE49-F238E27FC236}">
                <a16:creationId xmlns:a16="http://schemas.microsoft.com/office/drawing/2014/main" id="{9D4F7833-5F35-4EAA-91BB-ACD7C928E920}"/>
              </a:ext>
            </a:extLst>
          </p:cNvPr>
          <p:cNvSpPr/>
          <p:nvPr/>
        </p:nvSpPr>
        <p:spPr>
          <a:xfrm>
            <a:off x="6947452" y="3370153"/>
            <a:ext cx="4906617" cy="3406061"/>
          </a:xfrm>
          <a:prstGeom prst="rect">
            <a:avLst/>
          </a:prstGeom>
        </p:spPr>
        <p:txBody>
          <a:bodyPr wrap="square">
            <a:spAutoFit/>
          </a:bodyPr>
          <a:lstStyle/>
          <a:p>
            <a:pPr>
              <a:spcAft>
                <a:spcPts val="1000"/>
              </a:spcAft>
            </a:pPr>
            <a:r>
              <a:rPr lang="en-US"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HISTORICAL:</a:t>
            </a:r>
            <a:endPar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r>
              <a:rPr lang="en-US" sz="2100" dirty="0">
                <a:latin typeface="Calibri" panose="020F0502020204030204" pitchFamily="34" charset="0"/>
                <a:ea typeface="Calibri" panose="020F0502020204030204" pitchFamily="34" charset="0"/>
                <a:cs typeface="Times New Roman" panose="02020603050405020304" pitchFamily="18" charset="0"/>
              </a:rPr>
              <a:t>A majority of the victims of the Johnstown flood were of German or Welsh background.  The name “Frieda” was a common German name in the late 1800’s.  In addition, the description of her frayed shirt helps to portray the characters in the story as poor immigrants who are looked down upon in society, especially in the judicial system.</a:t>
            </a:r>
            <a:endParaRPr lang="en-US" sz="2100" dirty="0"/>
          </a:p>
        </p:txBody>
      </p:sp>
    </p:spTree>
    <p:extLst>
      <p:ext uri="{BB962C8B-B14F-4D97-AF65-F5344CB8AC3E}">
        <p14:creationId xmlns:p14="http://schemas.microsoft.com/office/powerpoint/2010/main" val="3132919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368</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Annotation Reminders and Models</vt:lpstr>
      <vt:lpstr>PowerPoint Presentation</vt:lpstr>
      <vt:lpstr>Context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Annotation Models</dc:title>
  <dc:creator>REMAR, COLLEEN</dc:creator>
  <cp:lastModifiedBy>REMAR, COLLEEN</cp:lastModifiedBy>
  <cp:revision>4</cp:revision>
  <dcterms:created xsi:type="dcterms:W3CDTF">2019-04-24T11:03:33Z</dcterms:created>
  <dcterms:modified xsi:type="dcterms:W3CDTF">2019-04-24T11:22:01Z</dcterms:modified>
</cp:coreProperties>
</file>